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36" r:id="rId3"/>
    <p:sldId id="281" r:id="rId4"/>
    <p:sldId id="297" r:id="rId5"/>
    <p:sldId id="269" r:id="rId6"/>
    <p:sldId id="328" r:id="rId7"/>
    <p:sldId id="273" r:id="rId8"/>
    <p:sldId id="347" r:id="rId9"/>
    <p:sldId id="348" r:id="rId10"/>
    <p:sldId id="350" r:id="rId11"/>
    <p:sldId id="337" r:id="rId12"/>
    <p:sldId id="351" r:id="rId13"/>
    <p:sldId id="343" r:id="rId14"/>
    <p:sldId id="342" r:id="rId15"/>
    <p:sldId id="341" r:id="rId16"/>
    <p:sldId id="353" r:id="rId17"/>
    <p:sldId id="352" r:id="rId18"/>
  </p:sldIdLst>
  <p:sldSz cx="9144000" cy="6858000" type="screen4x3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0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3EA7F-87EF-445C-993B-16BBA9F2F64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C0AA9-0C4E-485B-9B68-C6247A67BF4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D3855-59FE-44A1-8998-1E3289E838F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7BDA8-592E-4F77-8EA6-99816F3C5B6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90E93-B553-4E11-92BB-D2ED0E2978E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98567-C970-405E-8FB3-BCA88159B59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89E6E-7A33-4BE5-97CE-9D7717B323C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52801-7ECB-434C-88BC-82DB38C3C9E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BDF0-9291-4679-8456-BE51949C6C6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DFDA7-D8EC-4E3B-B94A-52A5DDF451B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659E3-5929-4BBC-874D-FBC57158E5F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57E8994-EF35-4120-A8D4-8ACD6606DD2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tl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338" y="0"/>
            <a:ext cx="9181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053" name="Symbol zastępczy zawartości 2"/>
          <p:cNvSpPr>
            <a:spLocks/>
          </p:cNvSpPr>
          <p:nvPr/>
        </p:nvSpPr>
        <p:spPr bwMode="auto">
          <a:xfrm>
            <a:off x="468313" y="908050"/>
            <a:ext cx="822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pl-PL" altLang="pl-PL" sz="2400" b="1"/>
          </a:p>
        </p:txBody>
      </p:sp>
      <p:pic>
        <p:nvPicPr>
          <p:cNvPr id="205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0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Prostokąt 8"/>
          <p:cNvSpPr>
            <a:spLocks noChangeArrowheads="1"/>
          </p:cNvSpPr>
          <p:nvPr/>
        </p:nvSpPr>
        <p:spPr bwMode="auto">
          <a:xfrm>
            <a:off x="2143108" y="1428736"/>
            <a:ext cx="457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000" b="1" dirty="0"/>
              <a:t>Nazwa zadania:</a:t>
            </a:r>
          </a:p>
          <a:p>
            <a:pPr algn="ctr" eaLnBrk="1" hangingPunct="1"/>
            <a:endParaRPr lang="pl-PL" altLang="pl-PL" b="1" dirty="0"/>
          </a:p>
        </p:txBody>
      </p:sp>
      <p:sp>
        <p:nvSpPr>
          <p:cNvPr id="2056" name="Prostokąt 3"/>
          <p:cNvSpPr>
            <a:spLocks noChangeArrowheads="1"/>
          </p:cNvSpPr>
          <p:nvPr/>
        </p:nvSpPr>
        <p:spPr bwMode="auto">
          <a:xfrm>
            <a:off x="214282" y="1928802"/>
            <a:ext cx="8640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2400" b="1" dirty="0"/>
              <a:t>„</a:t>
            </a:r>
            <a:r>
              <a:rPr lang="pl-PL" b="1" dirty="0"/>
              <a:t>Dostawa i  montaż instalacji kolektorów słonecznych, kotłów na biomasę, pomp ciepła oraz instalacji fotowoltaicznych na terenie Gminy Lipnica”</a:t>
            </a:r>
            <a:endParaRPr lang="pl-PL" altLang="pl-PL" sz="3200" b="1" dirty="0"/>
          </a:p>
        </p:txBody>
      </p:sp>
      <p:sp>
        <p:nvSpPr>
          <p:cNvPr id="2058" name="pole tekstowe 1"/>
          <p:cNvSpPr txBox="1">
            <a:spLocks noChangeArrowheads="1"/>
          </p:cNvSpPr>
          <p:nvPr/>
        </p:nvSpPr>
        <p:spPr bwMode="auto">
          <a:xfrm>
            <a:off x="3949700" y="4270375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/>
              <a:t>Inwestor:</a:t>
            </a:r>
          </a:p>
        </p:txBody>
      </p:sp>
      <p:sp>
        <p:nvSpPr>
          <p:cNvPr id="2059" name="pole tekstowe 2"/>
          <p:cNvSpPr txBox="1">
            <a:spLocks noChangeArrowheads="1"/>
          </p:cNvSpPr>
          <p:nvPr/>
        </p:nvSpPr>
        <p:spPr bwMode="auto">
          <a:xfrm>
            <a:off x="3506446" y="4633883"/>
            <a:ext cx="19495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/>
              <a:t>Gmina Lipnica</a:t>
            </a:r>
          </a:p>
        </p:txBody>
      </p:sp>
      <p:pic>
        <p:nvPicPr>
          <p:cNvPr id="12" name="Picture 2" descr="Znalezione obrazy dla zapytania logo rpo pomorskie">
            <a:extLst>
              <a:ext uri="{FF2B5EF4-FFF2-40B4-BE49-F238E27FC236}">
                <a16:creationId xmlns:a16="http://schemas.microsoft.com/office/drawing/2014/main" xmlns="" id="{C1A6B051-C9DE-4F51-8853-82E76728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05264"/>
            <a:ext cx="6988179" cy="6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tl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835148" y="101675"/>
            <a:ext cx="6985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400" b="1" dirty="0">
                <a:latin typeface="Calibri" pitchFamily="34" charset="0"/>
              </a:rPr>
              <a:t>ZAKRES I CENY PRAC DODATKOWYCH OFEROWANCH PRZEZ WYKONAWCĘ</a:t>
            </a:r>
          </a:p>
        </p:txBody>
      </p:sp>
      <p:sp>
        <p:nvSpPr>
          <p:cNvPr id="3" name="Symbol zastępczy zawartości 2"/>
          <p:cNvSpPr>
            <a:spLocks/>
          </p:cNvSpPr>
          <p:nvPr/>
        </p:nvSpPr>
        <p:spPr bwMode="auto">
          <a:xfrm>
            <a:off x="468313" y="764704"/>
            <a:ext cx="8229600" cy="410415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algn="ctr" eaLnBrk="1" hangingPunct="1">
              <a:spcBef>
                <a:spcPct val="20000"/>
              </a:spcBef>
              <a:defRPr/>
            </a:pPr>
            <a:endParaRPr lang="pl-PL" dirty="0"/>
          </a:p>
          <a:p>
            <a:pPr algn="ctr" eaLnBrk="1" hangingPunct="1">
              <a:spcBef>
                <a:spcPct val="20000"/>
              </a:spcBef>
              <a:defRPr/>
            </a:pPr>
            <a:endParaRPr lang="pl-PL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455AFC26-8663-4BC9-BF70-AA5FA722C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26642"/>
              </p:ext>
            </p:extLst>
          </p:nvPr>
        </p:nvGraphicFramePr>
        <p:xfrm>
          <a:off x="931547" y="939054"/>
          <a:ext cx="7572428" cy="4582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650">
                  <a:extLst>
                    <a:ext uri="{9D8B030D-6E8A-4147-A177-3AD203B41FA5}">
                      <a16:colId xmlns:a16="http://schemas.microsoft.com/office/drawing/2014/main" xmlns="" val="2138708732"/>
                    </a:ext>
                  </a:extLst>
                </a:gridCol>
                <a:gridCol w="5149251">
                  <a:extLst>
                    <a:ext uri="{9D8B030D-6E8A-4147-A177-3AD203B41FA5}">
                      <a16:colId xmlns:a16="http://schemas.microsoft.com/office/drawing/2014/main" xmlns="" val="1012249228"/>
                    </a:ext>
                  </a:extLst>
                </a:gridCol>
                <a:gridCol w="1046371">
                  <a:extLst>
                    <a:ext uri="{9D8B030D-6E8A-4147-A177-3AD203B41FA5}">
                      <a16:colId xmlns:a16="http://schemas.microsoft.com/office/drawing/2014/main" xmlns="" val="4173402625"/>
                    </a:ext>
                  </a:extLst>
                </a:gridCol>
                <a:gridCol w="881156">
                  <a:extLst>
                    <a:ext uri="{9D8B030D-6E8A-4147-A177-3AD203B41FA5}">
                      <a16:colId xmlns:a16="http://schemas.microsoft.com/office/drawing/2014/main" xmlns="" val="118895636"/>
                    </a:ext>
                  </a:extLst>
                </a:gridCol>
              </a:tblGrid>
              <a:tr h="83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LP.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Nazwa usługi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Wartość brutto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Łączna kwota usługi (brutto)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extLst>
                  <a:ext uri="{0D108BD9-81ED-4DB2-BD59-A6C34878D82A}">
                    <a16:rowId xmlns:a16="http://schemas.microsoft.com/office/drawing/2014/main" xmlns="" val="2920846725"/>
                  </a:ext>
                </a:extLst>
              </a:tr>
              <a:tr h="861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Zakup oraz instalacja pompy obiegowej wraz z podłączeniem górnej wężownicy do instalacji CO wraz z niezbędną armaturą oraz czujnikami koniecznymi do opcji zrzutu ciepła oraz grzaniem zbiornika w lato i zimę z kotła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650,00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:a16="http://schemas.microsoft.com/office/drawing/2014/main" xmlns="" val="305279312"/>
                  </a:ext>
                </a:extLst>
              </a:tr>
              <a:tr h="399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Zakup oraz instalacja grzałki elektrycznej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300,00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:a16="http://schemas.microsoft.com/office/drawing/2014/main" xmlns="" val="3344180761"/>
                  </a:ext>
                </a:extLst>
              </a:tr>
              <a:tr h="1302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Wykonanie uziemionej instalacji elektrycznej zgodnej z przepisami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    60 zł brutto zakupienie zabezpieczenia przeciwprzepięciowego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pl-PL" sz="1200">
                          <a:effectLst/>
                        </a:rPr>
                        <a:t>450 zł brutto wykonanie uziemienia instalacji przy pomocy szpilki uziemiającej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pl-PL" sz="1200">
                          <a:effectLst/>
                        </a:rPr>
                        <a:t>Wykonanie gniazdka elektrycznego trójpolowego w miejscu montażu sterownika solarnego z wykorzystaniem istniejącego uziemienia.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450,00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300,00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:a16="http://schemas.microsoft.com/office/drawing/2014/main" xmlns="" val="2693916046"/>
                  </a:ext>
                </a:extLst>
              </a:tr>
              <a:tr h="756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Doprowadzenie rur:             - CWU i ZWU (150 zł + 30 zł/</a:t>
                      </a:r>
                      <a:r>
                        <a:rPr lang="pl-PL" sz="1200" dirty="0" err="1">
                          <a:effectLst/>
                        </a:rPr>
                        <a:t>mb</a:t>
                      </a:r>
                      <a:r>
                        <a:rPr lang="pl-PL" sz="1200" dirty="0">
                          <a:effectLst/>
                        </a:rPr>
                        <a:t>. rury)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                                             - Cyrkulacja   (150 zł + 30 zł/</a:t>
                      </a:r>
                      <a:r>
                        <a:rPr lang="pl-PL" sz="1200" dirty="0" err="1">
                          <a:effectLst/>
                        </a:rPr>
                        <a:t>mb</a:t>
                      </a:r>
                      <a:r>
                        <a:rPr lang="pl-PL" sz="1200" dirty="0">
                          <a:effectLst/>
                        </a:rPr>
                        <a:t>. rury)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                                             - CO (150 zł + 30 zł/</a:t>
                      </a:r>
                      <a:r>
                        <a:rPr lang="pl-PL" sz="1200" dirty="0" err="1">
                          <a:effectLst/>
                        </a:rPr>
                        <a:t>mb</a:t>
                      </a:r>
                      <a:r>
                        <a:rPr lang="pl-PL" sz="1200" dirty="0">
                          <a:effectLst/>
                        </a:rPr>
                        <a:t>. rury)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……….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……….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……….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:a16="http://schemas.microsoft.com/office/drawing/2014/main" xmlns="" val="2944991266"/>
                  </a:ext>
                </a:extLst>
              </a:tr>
              <a:tr h="422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Wykonanie zabezpieczenia UPS zabezpieczającego instalację przed utratą napięcia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600,00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:a16="http://schemas.microsoft.com/office/drawing/2014/main" xmlns="" val="5099047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tl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" y="1428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5605" name="Symbol zastępczy zawartości 2"/>
          <p:cNvSpPr>
            <a:spLocks/>
          </p:cNvSpPr>
          <p:nvPr/>
        </p:nvSpPr>
        <p:spPr bwMode="auto">
          <a:xfrm>
            <a:off x="468313" y="908050"/>
            <a:ext cx="822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pl-PL" altLang="pl-PL" sz="2400" b="1"/>
          </a:p>
        </p:txBody>
      </p:sp>
      <p:pic>
        <p:nvPicPr>
          <p:cNvPr id="2560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913" y="76634"/>
            <a:ext cx="2649544" cy="57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ytuł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470025"/>
          </a:xfrm>
        </p:spPr>
        <p:txBody>
          <a:bodyPr/>
          <a:lstStyle/>
          <a:p>
            <a:r>
              <a:rPr lang="pl-PL" altLang="pl-PL" dirty="0"/>
              <a:t>KOTŁY C.O.</a:t>
            </a:r>
          </a:p>
        </p:txBody>
      </p:sp>
      <p:sp>
        <p:nvSpPr>
          <p:cNvPr id="25609" name="Podtytuł 3"/>
          <p:cNvSpPr>
            <a:spLocks noGrp="1"/>
          </p:cNvSpPr>
          <p:nvPr>
            <p:ph type="subTitle" idx="1"/>
          </p:nvPr>
        </p:nvSpPr>
        <p:spPr>
          <a:xfrm>
            <a:off x="685800" y="2162175"/>
            <a:ext cx="7846640" cy="2874963"/>
          </a:xfrm>
        </p:spPr>
        <p:txBody>
          <a:bodyPr/>
          <a:lstStyle/>
          <a:p>
            <a:r>
              <a:rPr lang="pl-PL" sz="4000" b="1" dirty="0"/>
              <a:t>„</a:t>
            </a:r>
            <a:r>
              <a:rPr lang="pl-PL" b="1" dirty="0"/>
              <a:t>Dostawa i  montaż instalacji kolektorów słonecznych, kotłów na biomasę, pomp ciepła oraz instalacji fotowoltaicznych na terenie Gminy Lipnica”</a:t>
            </a:r>
            <a:endParaRPr lang="pl-PL" altLang="pl-PL" sz="4800" b="1" dirty="0"/>
          </a:p>
          <a:p>
            <a:endParaRPr lang="pl-PL" altLang="pl-PL" b="1" i="1" dirty="0"/>
          </a:p>
        </p:txBody>
      </p:sp>
      <p:pic>
        <p:nvPicPr>
          <p:cNvPr id="6146" name="Picture 2" descr="Znalezione obrazy dla zapytania logo rpo pomorskie">
            <a:extLst>
              <a:ext uri="{FF2B5EF4-FFF2-40B4-BE49-F238E27FC236}">
                <a16:creationId xmlns:a16="http://schemas.microsoft.com/office/drawing/2014/main" xmlns="" id="{949A0939-F646-4E44-89C9-FE4A8D08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05264"/>
            <a:ext cx="6988179" cy="6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916113" y="115888"/>
            <a:ext cx="3509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ZAKRES PRAC Wykonawcy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916113" y="764704"/>
            <a:ext cx="712038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2200" b="1" dirty="0"/>
              <a:t>Zakres prac: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Dostawa i montaż kotła na biomasę o mocy 25 </a:t>
            </a:r>
            <a:r>
              <a:rPr lang="pl-PL" dirty="0" err="1"/>
              <a:t>kw</a:t>
            </a:r>
            <a:r>
              <a:rPr lang="pl-PL" dirty="0"/>
              <a:t>;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Demontaż istniejącego kotła – istniejące urządzenie pozostaje do dyspozycji Beneficjenta;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Wykonanie montażu czopucha do komina;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Zamontowanie wymaganych zabezpieczeń;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Wykonanie podłączenia kotła do istniejącej instalacji centralnego ogrzewania;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Wykonanie podłączenia kotła do instalacji c.w.u.;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Podłączenie pompy zabezpieczającej temperaturę powrotu kotła;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Montaż układu sterująco-regulacyjnego;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Wykonanie prób, badań i rozruchu instalacji kotłowni na biomasę;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Przeszkolenie użytkowników co do zasad prawidłowej eksploatacji zamontowanego kotła na biomasę wraz z przekazaniem instrukcji obsługi urządzenia. </a:t>
            </a:r>
          </a:p>
          <a:p>
            <a:pPr marL="342900" indent="-342900">
              <a:buAutoNum type="arabicPeriod"/>
              <a:defRPr/>
            </a:pPr>
            <a:endParaRPr lang="pl-PL" dirty="0"/>
          </a:p>
        </p:txBody>
      </p:sp>
      <p:pic>
        <p:nvPicPr>
          <p:cNvPr id="2253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1835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908175" y="115888"/>
            <a:ext cx="2386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RODZAJ KOTŁÓW</a:t>
            </a:r>
          </a:p>
        </p:txBody>
      </p:sp>
      <p:pic>
        <p:nvPicPr>
          <p:cNvPr id="2663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"/>
          <p:cNvSpPr txBox="1">
            <a:spLocks noChangeArrowheads="1"/>
          </p:cNvSpPr>
          <p:nvPr/>
        </p:nvSpPr>
        <p:spPr bwMode="auto">
          <a:xfrm>
            <a:off x="2125663" y="5445224"/>
            <a:ext cx="7092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dirty="0"/>
              <a:t>- Kocioł na </a:t>
            </a:r>
            <a:r>
              <a:rPr lang="pl-PL" altLang="pl-PL" sz="2000" dirty="0" err="1"/>
              <a:t>pellet</a:t>
            </a:r>
            <a:r>
              <a:rPr lang="pl-PL" altLang="pl-PL" sz="2000" dirty="0"/>
              <a:t>, moc nominalna 25 kW</a:t>
            </a:r>
          </a:p>
        </p:txBody>
      </p:sp>
      <p:sp>
        <p:nvSpPr>
          <p:cNvPr id="26634" name="pole tekstowe 3"/>
          <p:cNvSpPr txBox="1">
            <a:spLocks noChangeArrowheads="1"/>
          </p:cNvSpPr>
          <p:nvPr/>
        </p:nvSpPr>
        <p:spPr bwMode="auto">
          <a:xfrm>
            <a:off x="7397750" y="4767263"/>
            <a:ext cx="146685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         </a:t>
            </a:r>
          </a:p>
          <a:p>
            <a:r>
              <a:rPr lang="pl-PL"/>
              <a:t>                   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2121" y="908720"/>
            <a:ext cx="325999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908175" y="115888"/>
            <a:ext cx="2386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RODZAJ KOTŁÓW</a:t>
            </a:r>
          </a:p>
        </p:txBody>
      </p:sp>
      <p:pic>
        <p:nvPicPr>
          <p:cNvPr id="2765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pole tekstowe 1"/>
          <p:cNvSpPr txBox="1">
            <a:spLocks noChangeArrowheads="1"/>
          </p:cNvSpPr>
          <p:nvPr/>
        </p:nvSpPr>
        <p:spPr bwMode="auto">
          <a:xfrm>
            <a:off x="2195736" y="711406"/>
            <a:ext cx="6805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400" dirty="0"/>
              <a:t>Kotły na </a:t>
            </a:r>
            <a:r>
              <a:rPr lang="pl-PL" altLang="pl-PL" sz="2400" dirty="0" err="1"/>
              <a:t>pellet</a:t>
            </a:r>
            <a:r>
              <a:rPr lang="pl-PL" altLang="pl-PL" sz="2400" dirty="0"/>
              <a:t> – </a:t>
            </a:r>
            <a:r>
              <a:rPr lang="pl-PL" altLang="pl-PL" sz="2400" b="1" dirty="0" err="1"/>
              <a:t>Heiztechnik</a:t>
            </a:r>
            <a:r>
              <a:rPr lang="pl-PL" altLang="pl-PL" sz="2400" b="1" dirty="0"/>
              <a:t> – 62 szt.</a:t>
            </a:r>
          </a:p>
        </p:txBody>
      </p:sp>
      <p:sp>
        <p:nvSpPr>
          <p:cNvPr id="27656" name="pole tekstowe 1"/>
          <p:cNvSpPr txBox="1">
            <a:spLocks noChangeArrowheads="1"/>
          </p:cNvSpPr>
          <p:nvPr/>
        </p:nvSpPr>
        <p:spPr bwMode="auto">
          <a:xfrm>
            <a:off x="5364088" y="1700808"/>
            <a:ext cx="3779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Kocioł klasy 5</a:t>
            </a:r>
          </a:p>
          <a:p>
            <a:pPr marL="285750" indent="-285750">
              <a:buFontTx/>
              <a:buChar char="-"/>
            </a:pPr>
            <a:r>
              <a:rPr lang="pl-PL" dirty="0"/>
              <a:t>Modulowany palnik </a:t>
            </a:r>
            <a:r>
              <a:rPr lang="pl-PL" dirty="0" err="1"/>
              <a:t>pelletowy</a:t>
            </a:r>
            <a:r>
              <a:rPr lang="pl-PL" dirty="0"/>
              <a:t>.</a:t>
            </a:r>
          </a:p>
          <a:p>
            <a:pPr marL="285750" indent="-285750">
              <a:buFontTx/>
              <a:buChar char="-"/>
            </a:pPr>
            <a:r>
              <a:rPr lang="pl-PL" dirty="0"/>
              <a:t>Samoczynne rozpalanie paliwa grzałką ceramiczną.</a:t>
            </a:r>
          </a:p>
          <a:p>
            <a:pPr marL="285750" indent="-285750">
              <a:buFontTx/>
              <a:buChar char="-"/>
            </a:pPr>
            <a:r>
              <a:rPr lang="pl-PL" dirty="0"/>
              <a:t>Zasobnik na paliwo 100 kg </a:t>
            </a:r>
            <a:br>
              <a:rPr lang="pl-PL" dirty="0"/>
            </a:br>
            <a:r>
              <a:rPr lang="pl-PL" dirty="0"/>
              <a:t>z automatycznym podajnikiem.</a:t>
            </a:r>
          </a:p>
          <a:p>
            <a:pPr marL="285750" indent="-285750">
              <a:buFontTx/>
              <a:buChar char="-"/>
            </a:pPr>
            <a:r>
              <a:rPr lang="pl-PL" dirty="0"/>
              <a:t>Czopuch usytuowany w tylnej ścianie kotła.</a:t>
            </a:r>
          </a:p>
          <a:p>
            <a:pPr marL="285750" indent="-285750">
              <a:buFontTx/>
              <a:buChar char="-"/>
            </a:pPr>
            <a:r>
              <a:rPr lang="pl-PL" dirty="0"/>
              <a:t>Izolacja zewnętrzna ograniczająca straty ciepła.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24744"/>
            <a:ext cx="2952328" cy="386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1979712" y="486916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Wymiary: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979712" y="522920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/>
              <a:t>Kotła: </a:t>
            </a:r>
          </a:p>
          <a:p>
            <a:pPr>
              <a:buFontTx/>
              <a:buChar char="-"/>
            </a:pPr>
            <a:r>
              <a:rPr lang="pl-PL" dirty="0"/>
              <a:t> wysokość - 140 cm </a:t>
            </a:r>
          </a:p>
          <a:p>
            <a:pPr>
              <a:buFontTx/>
              <a:buChar char="-"/>
            </a:pPr>
            <a:r>
              <a:rPr lang="pl-PL" dirty="0"/>
              <a:t> szerokość - 49 cm</a:t>
            </a:r>
          </a:p>
          <a:p>
            <a:pPr>
              <a:buFontTx/>
              <a:buChar char="-"/>
            </a:pPr>
            <a:r>
              <a:rPr lang="pl-PL" dirty="0"/>
              <a:t> głębokość - 85 cm</a:t>
            </a:r>
          </a:p>
          <a:p>
            <a:pPr>
              <a:buFontTx/>
              <a:buChar char="-"/>
            </a:pPr>
            <a:r>
              <a:rPr lang="pl-PL" dirty="0"/>
              <a:t> wysokość (do osi) czopucha - 123 cm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300192" y="522920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/>
              <a:t>Zasobnika na paliwo: </a:t>
            </a:r>
          </a:p>
          <a:p>
            <a:pPr>
              <a:buFontTx/>
              <a:buChar char="-"/>
            </a:pPr>
            <a:r>
              <a:rPr lang="pl-PL" dirty="0"/>
              <a:t> wysokość - 135 cm </a:t>
            </a:r>
          </a:p>
          <a:p>
            <a:pPr>
              <a:buFontTx/>
              <a:buChar char="-"/>
            </a:pPr>
            <a:r>
              <a:rPr lang="pl-PL" dirty="0"/>
              <a:t> szerokość - 63 cm</a:t>
            </a:r>
          </a:p>
          <a:p>
            <a:pPr>
              <a:buFontTx/>
              <a:buChar char="-"/>
            </a:pPr>
            <a:r>
              <a:rPr lang="pl-PL" dirty="0"/>
              <a:t> głębokość - 85 cm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42863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908175" y="115888"/>
            <a:ext cx="3767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WYMAGANIA MONTAŻOWE</a:t>
            </a:r>
          </a:p>
        </p:txBody>
      </p:sp>
      <p:pic>
        <p:nvPicPr>
          <p:cNvPr id="2970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pole tekstowe 1"/>
          <p:cNvSpPr txBox="1">
            <a:spLocks noChangeArrowheads="1"/>
          </p:cNvSpPr>
          <p:nvPr/>
        </p:nvSpPr>
        <p:spPr bwMode="auto">
          <a:xfrm>
            <a:off x="2124075" y="1700809"/>
            <a:ext cx="701992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2400" b="1" dirty="0"/>
              <a:t>Wentylacja kotłowni </a:t>
            </a:r>
            <a:r>
              <a:rPr lang="pl-PL" altLang="pl-PL" sz="2400" b="1" dirty="0">
                <a:solidFill>
                  <a:srgbClr val="FF0000"/>
                </a:solidFill>
              </a:rPr>
              <a:t>– obowiązkowa!!! – bez niej nie nastąpi montaż kotła!!!:</a:t>
            </a:r>
          </a:p>
          <a:p>
            <a:pPr>
              <a:defRPr/>
            </a:pPr>
            <a:r>
              <a:rPr lang="pl-PL" altLang="pl-PL" sz="2000" b="1" dirty="0"/>
              <a:t>Nawiew</a:t>
            </a:r>
          </a:p>
          <a:p>
            <a:pPr marL="342900" indent="-342900">
              <a:buFontTx/>
              <a:buChar char="-"/>
              <a:defRPr/>
            </a:pPr>
            <a:r>
              <a:rPr lang="pl-PL" altLang="pl-PL" sz="2000" dirty="0"/>
              <a:t>Otwór nie mniejszy niż 200 cm2</a:t>
            </a:r>
          </a:p>
          <a:p>
            <a:pPr marL="342900" indent="-342900">
              <a:buFontTx/>
              <a:buChar char="-"/>
              <a:defRPr/>
            </a:pPr>
            <a:r>
              <a:rPr lang="pl-PL" altLang="pl-PL" sz="2000" dirty="0"/>
              <a:t>Kanał nawiewny </a:t>
            </a:r>
            <a:r>
              <a:rPr lang="pl-PL" altLang="pl-PL" sz="2000" dirty="0" err="1"/>
              <a:t>Z-towy</a:t>
            </a:r>
            <a:r>
              <a:rPr lang="pl-PL" altLang="pl-PL" sz="2000" dirty="0"/>
              <a:t> (np. sprowadzony rurą PCV </a:t>
            </a:r>
            <a:r>
              <a:rPr lang="pl-PL" sz="2000" dirty="0"/>
              <a:t>Ø16cm na wysokość 20-30 cm od posadzki kotłowni)</a:t>
            </a:r>
            <a:r>
              <a:rPr lang="pl-PL" altLang="pl-PL" sz="2000" dirty="0"/>
              <a:t> </a:t>
            </a:r>
          </a:p>
          <a:p>
            <a:pPr>
              <a:defRPr/>
            </a:pPr>
            <a:r>
              <a:rPr lang="pl-PL" altLang="pl-PL" sz="2000" b="1" dirty="0"/>
              <a:t>Wywiew</a:t>
            </a:r>
          </a:p>
          <a:p>
            <a:pPr marL="342900" indent="-342900">
              <a:buFontTx/>
              <a:buChar char="-"/>
              <a:defRPr/>
            </a:pPr>
            <a:r>
              <a:rPr lang="pl-PL" altLang="pl-PL" sz="2000" dirty="0"/>
              <a:t>Otwór minimum 14 x14 cm</a:t>
            </a:r>
          </a:p>
          <a:p>
            <a:pPr marL="342900" indent="-342900">
              <a:buFontTx/>
              <a:buChar char="-"/>
              <a:defRPr/>
            </a:pPr>
            <a:r>
              <a:rPr lang="pl-PL" altLang="pl-PL" sz="2000" dirty="0"/>
              <a:t>Usytuowanie pod sufitem kotłowni.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124075" y="620688"/>
            <a:ext cx="4421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latin typeface="Arial" panose="020B0604020202020204" pitchFamily="34" charset="0"/>
              </a:rPr>
              <a:t>Układ odprowadzania spalin: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dirty="0">
                <a:latin typeface="Arial" panose="020B0604020202020204" pitchFamily="34" charset="0"/>
              </a:rPr>
              <a:t>Średnica kanału min. 150 mm.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dirty="0">
                <a:latin typeface="Arial" panose="020B0604020202020204" pitchFamily="34" charset="0"/>
              </a:rPr>
              <a:t>Min. wysokość 7 m.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919288" y="4653136"/>
            <a:ext cx="722471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latin typeface="Arial" panose="020B0604020202020204" pitchFamily="34" charset="0"/>
              </a:rPr>
              <a:t>Instalacja elektryczna: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dirty="0">
                <a:latin typeface="Arial" panose="020B0604020202020204" pitchFamily="34" charset="0"/>
              </a:rPr>
              <a:t>2 x gniazdo elektryczne 230V, zabezpieczone wyłącznikiem różnicowoprądowym</a:t>
            </a:r>
          </a:p>
        </p:txBody>
      </p:sp>
      <p:sp>
        <p:nvSpPr>
          <p:cNvPr id="29706" name="pole tekstowe 4"/>
          <p:cNvSpPr txBox="1">
            <a:spLocks noChangeArrowheads="1"/>
          </p:cNvSpPr>
          <p:nvPr/>
        </p:nvSpPr>
        <p:spPr bwMode="auto">
          <a:xfrm>
            <a:off x="1908175" y="5733255"/>
            <a:ext cx="7019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/>
              <a:t>Powierzchnia umożliwiająca dojście i montaż urządzeń.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908175" y="115888"/>
            <a:ext cx="257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 dirty="0" smtClean="0">
                <a:latin typeface="Calibri" pitchFamily="34" charset="0"/>
              </a:rPr>
              <a:t>SCHEMAT UKŁADU</a:t>
            </a:r>
          </a:p>
          <a:p>
            <a:pPr eaLnBrk="1" hangingPunct="1"/>
            <a:endParaRPr lang="pl-PL" altLang="pl-PL" sz="2400" b="1" dirty="0">
              <a:latin typeface="Calibri" pitchFamily="34" charset="0"/>
            </a:endParaRPr>
          </a:p>
        </p:txBody>
      </p:sp>
      <p:pic>
        <p:nvPicPr>
          <p:cNvPr id="2970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3768" y="116629"/>
            <a:ext cx="5832649" cy="712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39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tl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835148" y="101675"/>
            <a:ext cx="6985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400" b="1" dirty="0">
                <a:latin typeface="Calibri" pitchFamily="34" charset="0"/>
              </a:rPr>
              <a:t>ZAKRES I CENY PRAC DODATKOWYCH OFEROWANCH PRZEZ WYKONAWCĘ</a:t>
            </a:r>
          </a:p>
        </p:txBody>
      </p:sp>
      <p:sp>
        <p:nvSpPr>
          <p:cNvPr id="3" name="Symbol zastępczy zawartości 2"/>
          <p:cNvSpPr>
            <a:spLocks/>
          </p:cNvSpPr>
          <p:nvPr/>
        </p:nvSpPr>
        <p:spPr bwMode="auto">
          <a:xfrm>
            <a:off x="468313" y="764704"/>
            <a:ext cx="8229600" cy="410415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algn="ctr" eaLnBrk="1" hangingPunct="1">
              <a:spcBef>
                <a:spcPct val="20000"/>
              </a:spcBef>
              <a:defRPr/>
            </a:pPr>
            <a:endParaRPr lang="pl-PL" dirty="0"/>
          </a:p>
          <a:p>
            <a:pPr algn="ctr" eaLnBrk="1" hangingPunct="1">
              <a:spcBef>
                <a:spcPct val="20000"/>
              </a:spcBef>
              <a:defRPr/>
            </a:pPr>
            <a:endParaRPr lang="pl-PL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455AFC26-8663-4BC9-BF70-AA5FA722C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9237"/>
              </p:ext>
            </p:extLst>
          </p:nvPr>
        </p:nvGraphicFramePr>
        <p:xfrm>
          <a:off x="912559" y="1395413"/>
          <a:ext cx="7572428" cy="2983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650">
                  <a:extLst>
                    <a:ext uri="{9D8B030D-6E8A-4147-A177-3AD203B41FA5}">
                      <a16:colId xmlns:a16="http://schemas.microsoft.com/office/drawing/2014/main" xmlns="" val="2138708732"/>
                    </a:ext>
                  </a:extLst>
                </a:gridCol>
                <a:gridCol w="5149251">
                  <a:extLst>
                    <a:ext uri="{9D8B030D-6E8A-4147-A177-3AD203B41FA5}">
                      <a16:colId xmlns:a16="http://schemas.microsoft.com/office/drawing/2014/main" xmlns="" val="1012249228"/>
                    </a:ext>
                  </a:extLst>
                </a:gridCol>
                <a:gridCol w="1046371">
                  <a:extLst>
                    <a:ext uri="{9D8B030D-6E8A-4147-A177-3AD203B41FA5}">
                      <a16:colId xmlns:a16="http://schemas.microsoft.com/office/drawing/2014/main" xmlns="" val="4173402625"/>
                    </a:ext>
                  </a:extLst>
                </a:gridCol>
                <a:gridCol w="881156">
                  <a:extLst>
                    <a:ext uri="{9D8B030D-6E8A-4147-A177-3AD203B41FA5}">
                      <a16:colId xmlns:a16="http://schemas.microsoft.com/office/drawing/2014/main" xmlns="" val="118895636"/>
                    </a:ext>
                  </a:extLst>
                </a:gridCol>
              </a:tblGrid>
              <a:tr h="803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usługi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Wartość brutto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Łączna kwota usługi (brutto)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extLst>
                  <a:ext uri="{0D108BD9-81ED-4DB2-BD59-A6C34878D82A}">
                    <a16:rowId xmlns:a16="http://schemas.microsoft.com/office/drawing/2014/main" xmlns="" val="2920846725"/>
                  </a:ext>
                </a:extLst>
              </a:tr>
              <a:tr h="82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Zakup oraz instalacja pompy obiegowej wraz z niezbędną armaturą dla ładowania zbiornika c.w.u.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650,00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:a16="http://schemas.microsoft.com/office/drawing/2014/main" xmlns="" val="305279312"/>
                  </a:ext>
                </a:extLst>
              </a:tr>
              <a:tr h="331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</a:rPr>
                        <a:t>Zakup oraz instalacja pompy obiegowej wraz z niezbędną armaturą dla instalacji centralnego ogrzewania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650,00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:a16="http://schemas.microsoft.com/office/drawing/2014/main" xmlns="" val="3947544921"/>
                  </a:ext>
                </a:extLst>
              </a:tr>
              <a:tr h="210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Przystosowanie układu otwartego do zamkniętego wraz</a:t>
                      </a:r>
                      <a:r>
                        <a:rPr lang="pl-P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 montażem zaworu  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DBV1</a:t>
                      </a:r>
                      <a:r>
                        <a:rPr lang="pl-P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dotyczy układów otwartych niespełniających obowiązujących przepisów i norm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</a:t>
                      </a:r>
                      <a:r>
                        <a:rPr lang="pl-PL" sz="1400" dirty="0" smtClean="0">
                          <a:effectLst/>
                        </a:rPr>
                        <a:t>00,00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:a16="http://schemas.microsoft.com/office/drawing/2014/main" xmlns="" val="33441807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tl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3077" name="Symbol zastępczy zawartości 2"/>
          <p:cNvSpPr>
            <a:spLocks/>
          </p:cNvSpPr>
          <p:nvPr/>
        </p:nvSpPr>
        <p:spPr bwMode="auto">
          <a:xfrm>
            <a:off x="468313" y="908050"/>
            <a:ext cx="822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pl-PL" altLang="pl-PL" sz="2400" b="1"/>
          </a:p>
        </p:txBody>
      </p:sp>
      <p:pic>
        <p:nvPicPr>
          <p:cNvPr id="307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0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ytuł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470025"/>
          </a:xfrm>
        </p:spPr>
        <p:txBody>
          <a:bodyPr/>
          <a:lstStyle/>
          <a:p>
            <a:r>
              <a:rPr lang="pl-PL" altLang="pl-PL"/>
              <a:t>KOLEKTORY SŁONECZNE</a:t>
            </a:r>
          </a:p>
        </p:txBody>
      </p:sp>
      <p:sp>
        <p:nvSpPr>
          <p:cNvPr id="3081" name="Podtytuł 3"/>
          <p:cNvSpPr>
            <a:spLocks noGrp="1"/>
          </p:cNvSpPr>
          <p:nvPr>
            <p:ph type="subTitle" idx="1"/>
          </p:nvPr>
        </p:nvSpPr>
        <p:spPr>
          <a:xfrm>
            <a:off x="1371600" y="2162175"/>
            <a:ext cx="6400800" cy="2874963"/>
          </a:xfrm>
        </p:spPr>
        <p:txBody>
          <a:bodyPr/>
          <a:lstStyle/>
          <a:p>
            <a:r>
              <a:rPr lang="pl-PL" altLang="pl-PL" dirty="0"/>
              <a:t>Instalacje próżniowych kolektorów słonecznych wspomagające podgrzewanie ciepłej wody użytkowej w budynkach mieszkalnych.</a:t>
            </a:r>
          </a:p>
        </p:txBody>
      </p:sp>
      <p:pic>
        <p:nvPicPr>
          <p:cNvPr id="10" name="Picture 2" descr="Znalezione obrazy dla zapytania logo rpo pomorskie">
            <a:extLst>
              <a:ext uri="{FF2B5EF4-FFF2-40B4-BE49-F238E27FC236}">
                <a16:creationId xmlns:a16="http://schemas.microsoft.com/office/drawing/2014/main" xmlns="" id="{7D6A3CC2-02C3-406D-B671-8F43EBEB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05264"/>
            <a:ext cx="6988179" cy="6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2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79613" y="115888"/>
            <a:ext cx="256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NASŁONECZNIENIE</a:t>
            </a:r>
          </a:p>
        </p:txBody>
      </p:sp>
      <p:pic>
        <p:nvPicPr>
          <p:cNvPr id="4102" name="Picture 5" descr="Solar-map-Poland_582px-SolarG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692150"/>
            <a:ext cx="55435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7740650" y="836613"/>
            <a:ext cx="863600" cy="79216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l-PL" altLang="pl-PL">
              <a:cs typeface="Arial" charset="0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596188" y="620713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600" b="1">
                <a:cs typeface="Arial" charset="0"/>
              </a:rPr>
              <a:t>1000 W/m2</a:t>
            </a:r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7596188" y="2205038"/>
            <a:ext cx="1079500" cy="93503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l-PL" altLang="pl-PL">
              <a:cs typeface="Arial" charset="0"/>
            </a:endParaRPr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8027988" y="2636838"/>
            <a:ext cx="649287" cy="400050"/>
          </a:xfrm>
          <a:prstGeom prst="cloudCallout">
            <a:avLst>
              <a:gd name="adj1" fmla="val -74204"/>
              <a:gd name="adj2" fmla="val 5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7667625" y="1989138"/>
            <a:ext cx="112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600" b="1">
                <a:cs typeface="Arial" charset="0"/>
              </a:rPr>
              <a:t>750 W/m2</a:t>
            </a:r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7596188" y="3500438"/>
            <a:ext cx="1008062" cy="9366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l-PL" altLang="pl-PL">
              <a:cs typeface="Arial" charset="0"/>
            </a:endParaRPr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7667625" y="3933825"/>
            <a:ext cx="957263" cy="412750"/>
          </a:xfrm>
          <a:prstGeom prst="cloudCallout">
            <a:avLst>
              <a:gd name="adj1" fmla="val -30764"/>
              <a:gd name="adj2" fmla="val 36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8027988" y="4221163"/>
            <a:ext cx="957262" cy="412750"/>
          </a:xfrm>
          <a:prstGeom prst="cloudCallout">
            <a:avLst>
              <a:gd name="adj1" fmla="val 33583"/>
              <a:gd name="adj2" fmla="val 411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7596188" y="3284538"/>
            <a:ext cx="1122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600" b="1">
                <a:cs typeface="Arial" charset="0"/>
              </a:rPr>
              <a:t>250 W/m2</a:t>
            </a:r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7956550" y="5157788"/>
            <a:ext cx="720725" cy="666750"/>
          </a:xfrm>
          <a:prstGeom prst="cloudCallout">
            <a:avLst>
              <a:gd name="adj1" fmla="val -50000"/>
              <a:gd name="adj2" fmla="val 1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7380288" y="5589588"/>
            <a:ext cx="1006475" cy="504825"/>
          </a:xfrm>
          <a:prstGeom prst="cloudCallout">
            <a:avLst>
              <a:gd name="adj1" fmla="val -48579"/>
              <a:gd name="adj2" fmla="val 50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>
            <a:off x="8172450" y="5661025"/>
            <a:ext cx="788988" cy="517525"/>
          </a:xfrm>
          <a:prstGeom prst="cloudCallout">
            <a:avLst>
              <a:gd name="adj1" fmla="val -76759"/>
              <a:gd name="adj2" fmla="val -518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7667625" y="4941888"/>
            <a:ext cx="112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600" b="1">
                <a:cs typeface="Arial" charset="0"/>
              </a:rPr>
              <a:t>100 W/m2</a:t>
            </a:r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908175" y="115888"/>
            <a:ext cx="686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RODZAJ KOLEKTORÓW ORAZ WIELKOŚĆ INSTALACJI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20688"/>
            <a:ext cx="5184576" cy="313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26" y="65088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pole tekstowe 1"/>
          <p:cNvSpPr txBox="1">
            <a:spLocks noChangeArrowheads="1"/>
          </p:cNvSpPr>
          <p:nvPr/>
        </p:nvSpPr>
        <p:spPr bwMode="auto">
          <a:xfrm>
            <a:off x="2555875" y="4487863"/>
            <a:ext cx="6264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dirty="0"/>
              <a:t>	</a:t>
            </a:r>
          </a:p>
        </p:txBody>
      </p:sp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2051050" y="3861048"/>
            <a:ext cx="709295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dirty="0"/>
              <a:t>	Wielkość instalacji dobrano w oparciu o liczbę osób korzystających z instalacji </a:t>
            </a:r>
            <a:r>
              <a:rPr lang="pl-PL" sz="2000" dirty="0" err="1"/>
              <a:t>c.w.u</a:t>
            </a:r>
            <a:r>
              <a:rPr lang="pl-PL" sz="2000" dirty="0"/>
              <a:t>. w gospodarstwie domowym:</a:t>
            </a:r>
          </a:p>
          <a:p>
            <a:r>
              <a:rPr lang="pl-PL" dirty="0"/>
              <a:t>1 – 3 osób - 20 rur  (szer.=223cm, wys.= 192cm)</a:t>
            </a:r>
          </a:p>
          <a:p>
            <a:r>
              <a:rPr lang="pl-PL" dirty="0"/>
              <a:t>	      zasobnik 200 l (H=150cm, Ø 60cm)</a:t>
            </a:r>
          </a:p>
          <a:p>
            <a:r>
              <a:rPr lang="pl-PL" dirty="0"/>
              <a:t>4 – 5 osób - 30 rur (szer.=350cm, wys.= 192cm)</a:t>
            </a:r>
          </a:p>
          <a:p>
            <a:r>
              <a:rPr lang="pl-PL" dirty="0"/>
              <a:t>                     zasobnik 300 l (H=150cm, Ø 70cm)</a:t>
            </a:r>
          </a:p>
          <a:p>
            <a:r>
              <a:rPr lang="pl-PL" dirty="0"/>
              <a:t>6 – i więcej - 40 rur (szer.=450cm, wys.= 192cm)</a:t>
            </a:r>
          </a:p>
          <a:p>
            <a:r>
              <a:rPr lang="pl-PL" dirty="0"/>
              <a:t>	       zasobnik 400 l (H=160cm, Ø 70cm)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908175" y="115888"/>
            <a:ext cx="450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ELEMENTY ZESTAWU SOLARNEGO</a:t>
            </a:r>
          </a:p>
        </p:txBody>
      </p:sp>
      <p:sp>
        <p:nvSpPr>
          <p:cNvPr id="3" name="Symbol zastępczy zawartości 2"/>
          <p:cNvSpPr>
            <a:spLocks/>
          </p:cNvSpPr>
          <p:nvPr/>
        </p:nvSpPr>
        <p:spPr bwMode="auto">
          <a:xfrm>
            <a:off x="2093857" y="3180692"/>
            <a:ext cx="6697663" cy="356138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 wchodzi w skład zestawu?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Bateria słoneczna,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Zasobnik ciepłej wody użytkowej,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Grupa pompowa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Sterowniki solarny wraz z modemem do podłączenia do sieci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Naczynia </a:t>
            </a:r>
            <a:r>
              <a:rPr lang="pl-PL" dirty="0" err="1"/>
              <a:t>wzbiorcze</a:t>
            </a:r>
            <a:r>
              <a:rPr lang="pl-PL" dirty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rury do instalacji solarnych - łączące kolektor ze zbiornikiem,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uchwyty montażowe/konstrukcje wsporcze na dachu </a:t>
            </a:r>
            <a:br>
              <a:rPr lang="pl-PL" dirty="0"/>
            </a:br>
            <a:r>
              <a:rPr lang="pl-PL" dirty="0"/>
              <a:t>(w zależności od dachu i jego pokrycia) lub elewacji budynku,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armatur</a:t>
            </a:r>
            <a:r>
              <a:rPr lang="pl-PL" sz="2000" dirty="0"/>
              <a:t>a</a:t>
            </a:r>
            <a:r>
              <a:rPr lang="pl-PL" dirty="0"/>
              <a:t> montażowa,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płyn solarny.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0" y="203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0" y="346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0" y="4824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altLang="pl-PL"/>
          </a:p>
        </p:txBody>
      </p:sp>
      <p:pic>
        <p:nvPicPr>
          <p:cNvPr id="717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14A4A7D-95BB-43C2-815D-0D416756B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34" y="713446"/>
            <a:ext cx="3308574" cy="204942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F414E1E0-ECA1-426F-93D6-F306D22F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608" y="695481"/>
            <a:ext cx="3184632" cy="2945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1908175" y="115888"/>
            <a:ext cx="5070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BUDOWA KOLEKTORA PRÓŻNIOWEGO</a:t>
            </a: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765175"/>
            <a:ext cx="2171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263"/>
            <a:ext cx="3794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908050"/>
            <a:ext cx="3313113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908175" y="115888"/>
            <a:ext cx="661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SPOSOBY MONTAŻU KOLEKTORÓW SŁONECZNYCH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30400" y="5500702"/>
            <a:ext cx="7189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000" b="1" dirty="0">
                <a:solidFill>
                  <a:srgbClr val="FF0000"/>
                </a:solidFill>
                <a:cs typeface="Arial" charset="0"/>
              </a:rPr>
              <a:t>UWAGA !!!</a:t>
            </a:r>
          </a:p>
          <a:p>
            <a:pPr algn="ctr" eaLnBrk="1" hangingPunct="1"/>
            <a:r>
              <a:rPr lang="pl-PL" altLang="pl-PL" sz="2000" b="1" dirty="0">
                <a:solidFill>
                  <a:srgbClr val="FF0000"/>
                </a:solidFill>
                <a:cs typeface="Arial" charset="0"/>
              </a:rPr>
              <a:t>Nie montujemy na powierzchniach zawierających azbest oraz na gruncie.</a:t>
            </a:r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788" y="720725"/>
            <a:ext cx="62960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57356" y="5000636"/>
            <a:ext cx="7404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000" b="1" dirty="0">
                <a:cs typeface="Arial" charset="0"/>
              </a:rPr>
              <a:t>Montaż tylko na dachu lub elewacji (ścianie) budynku.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916113" y="115888"/>
            <a:ext cx="3509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ZAKRES PRAC Wykonawcy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916113" y="764704"/>
            <a:ext cx="712038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2200" b="1" dirty="0"/>
              <a:t>Zakres prac:</a:t>
            </a:r>
          </a:p>
          <a:p>
            <a:pPr>
              <a:defRPr/>
            </a:pPr>
            <a:r>
              <a:rPr lang="pl-PL" dirty="0"/>
              <a:t>1.  Montaż kolektorów słonecznych tylko na budynku mieszkalnym.</a:t>
            </a:r>
          </a:p>
          <a:p>
            <a:pPr>
              <a:defRPr/>
            </a:pPr>
            <a:r>
              <a:rPr lang="pl-PL" dirty="0"/>
              <a:t>2. Wniesienie i podłączenie podgrzewacza c.w.u. do </a:t>
            </a:r>
          </a:p>
          <a:p>
            <a:pPr>
              <a:defRPr/>
            </a:pPr>
            <a:r>
              <a:rPr lang="pl-PL" dirty="0"/>
              <a:t>     wyprowadzonej instalacji zimnej i ciepłej wody.</a:t>
            </a:r>
          </a:p>
          <a:p>
            <a:pPr marL="342900" indent="-342900">
              <a:buAutoNum type="arabicPeriod" startAt="4"/>
              <a:defRPr/>
            </a:pPr>
            <a:r>
              <a:rPr lang="pl-PL" dirty="0"/>
              <a:t>Montaż reduktora ciśnienia </a:t>
            </a:r>
          </a:p>
          <a:p>
            <a:pPr>
              <a:defRPr/>
            </a:pPr>
            <a:r>
              <a:rPr lang="pl-PL" dirty="0"/>
              <a:t>5.  Montaż naczyń przeponowych </a:t>
            </a:r>
            <a:r>
              <a:rPr lang="pl-PL" dirty="0" err="1"/>
              <a:t>solar</a:t>
            </a:r>
            <a:r>
              <a:rPr lang="pl-PL" dirty="0"/>
              <a:t> i </a:t>
            </a:r>
            <a:r>
              <a:rPr lang="pl-PL" dirty="0" err="1"/>
              <a:t>cwu</a:t>
            </a:r>
            <a:endParaRPr lang="pl-PL" dirty="0"/>
          </a:p>
          <a:p>
            <a:pPr>
              <a:defRPr/>
            </a:pPr>
            <a:r>
              <a:rPr lang="pl-PL" dirty="0"/>
              <a:t>6.  Podłączenie termostatyczny zawór </a:t>
            </a:r>
            <a:r>
              <a:rPr lang="pl-PL" dirty="0" err="1"/>
              <a:t>antyoparzeniowy</a:t>
            </a:r>
            <a:r>
              <a:rPr lang="pl-PL" dirty="0"/>
              <a:t>.</a:t>
            </a:r>
          </a:p>
          <a:p>
            <a:pPr>
              <a:defRPr/>
            </a:pPr>
            <a:r>
              <a:rPr lang="pl-PL" dirty="0"/>
              <a:t>7.  Montaż anody tytanowej w każdym podgrzewaczu </a:t>
            </a:r>
            <a:r>
              <a:rPr lang="pl-PL" dirty="0" err="1"/>
              <a:t>c.w.u</a:t>
            </a:r>
            <a:endParaRPr lang="pl-PL" dirty="0"/>
          </a:p>
          <a:p>
            <a:pPr>
              <a:defRPr/>
            </a:pPr>
            <a:r>
              <a:rPr lang="pl-PL" dirty="0"/>
              <a:t>8.  Wykonanie instalacji łączącej zestawy kolektorów z </a:t>
            </a:r>
            <a:br>
              <a:rPr lang="pl-PL" dirty="0"/>
            </a:br>
            <a:r>
              <a:rPr lang="pl-PL" dirty="0"/>
              <a:t>     podgrzewaczem c.w.u. i jej ocieplenie.</a:t>
            </a:r>
          </a:p>
          <a:p>
            <a:pPr marL="342900" indent="-342900">
              <a:buFontTx/>
              <a:buAutoNum type="arabicPeriod" startAt="9"/>
              <a:defRPr/>
            </a:pPr>
            <a:r>
              <a:rPr lang="pl-PL" dirty="0"/>
              <a:t>Montaż grupy pompowej solarnej z osprzętem.</a:t>
            </a:r>
          </a:p>
          <a:p>
            <a:pPr marL="342900" indent="-342900">
              <a:buFontTx/>
              <a:buAutoNum type="arabicPeriod" startAt="9"/>
              <a:defRPr/>
            </a:pPr>
            <a:r>
              <a:rPr lang="pl-PL" dirty="0"/>
              <a:t>Montaż instalacji układu sterującego</a:t>
            </a:r>
          </a:p>
          <a:p>
            <a:r>
              <a:rPr lang="pl-PL" altLang="pl-PL" dirty="0"/>
              <a:t>11. Napełnienie instalacji czynnikiem solarnym.</a:t>
            </a:r>
          </a:p>
          <a:p>
            <a:r>
              <a:rPr lang="pl-PL" altLang="pl-PL" dirty="0"/>
              <a:t>12. Uruchomienie instalacji solarnej.</a:t>
            </a:r>
          </a:p>
          <a:p>
            <a:r>
              <a:rPr lang="pl-PL" altLang="pl-PL" dirty="0"/>
              <a:t>13. Przekazanie instrukcji obsługi wraz z projektem instalacji</a:t>
            </a:r>
          </a:p>
          <a:p>
            <a:r>
              <a:rPr lang="pl-PL" altLang="pl-PL" dirty="0"/>
              <a:t>      solarnej oraz przeszkolenie użytkowników</a:t>
            </a:r>
          </a:p>
          <a:p>
            <a:r>
              <a:rPr lang="pl-PL" altLang="pl-PL" dirty="0"/>
              <a:t>14. Wykonanie dokumentacji odbiorowej z czytelnym podpisem </a:t>
            </a:r>
          </a:p>
          <a:p>
            <a:r>
              <a:rPr lang="pl-PL" altLang="pl-PL" dirty="0"/>
              <a:t>      użytkownika instalacji solarnej</a:t>
            </a:r>
          </a:p>
        </p:txBody>
      </p:sp>
      <p:pic>
        <p:nvPicPr>
          <p:cNvPr id="2253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1835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916113" y="115888"/>
            <a:ext cx="637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ZAKRES PRAC Właściciela budynku mieszkalnego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916114" y="628650"/>
            <a:ext cx="7227886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2200" b="1" dirty="0"/>
              <a:t>Zakres prac: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Wykonanie prac porządkowych 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Wykonanie prac budowlanych niezbędnych do montażu instalacji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Doprowadzenie instalacji wody zimnej ciepłej cyrkulacji oraz rurociągów centralnego ogrzewania do pomieszczenia montażu podgrzewacza solarnego.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Zakup grzałki do zbiornika CWU do alternatywnego podgrzewu wody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Zakup pompy obsługującej zrzut ciepła i ładowanie z kotła w okresie zimowym zbiornika </a:t>
            </a:r>
            <a:r>
              <a:rPr lang="pl-PL" dirty="0" err="1"/>
              <a:t>cwu</a:t>
            </a:r>
            <a:r>
              <a:rPr lang="pl-PL" dirty="0"/>
              <a:t> .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Zapewnienie dodatniej temperatury (+5 </a:t>
            </a:r>
            <a:r>
              <a:rPr lang="pl-PL" dirty="0" err="1"/>
              <a:t>st.C</a:t>
            </a:r>
            <a:r>
              <a:rPr lang="pl-PL" dirty="0"/>
              <a:t>) w pomieszczeniu, gdzie posadowiony zostanie zasobnik.</a:t>
            </a:r>
          </a:p>
          <a:p>
            <a:pPr marL="342900" indent="-342900">
              <a:buAutoNum type="arabicPeriod"/>
              <a:defRPr/>
            </a:pPr>
            <a:r>
              <a:rPr lang="pl-PL" altLang="pl-PL" dirty="0"/>
              <a:t>Wykonanie opinii o możliwości wykorzystania nieużywanych przewodów wentylacyjnych lub spalinowych do poprowadzenia nimi rur solarnych przez osobę uprawnioną.</a:t>
            </a:r>
          </a:p>
          <a:p>
            <a:pPr marL="342900" indent="-342900">
              <a:buAutoNum type="arabicPeriod"/>
              <a:defRPr/>
            </a:pPr>
            <a:r>
              <a:rPr lang="pl-PL" altLang="pl-PL" dirty="0"/>
              <a:t>Wykonanie instalacji elektrycznej - zgodnie z przepisami</a:t>
            </a:r>
          </a:p>
          <a:p>
            <a:pPr>
              <a:defRPr/>
            </a:pPr>
            <a:endParaRPr lang="pl-PL" dirty="0"/>
          </a:p>
          <a:p>
            <a:pPr marL="457200" indent="-457200" eaLnBrk="1" hangingPunct="1">
              <a:buFontTx/>
              <a:buAutoNum type="arabicPeriod"/>
              <a:defRPr/>
            </a:pPr>
            <a:endParaRPr lang="pl-PL" dirty="0"/>
          </a:p>
          <a:p>
            <a:pPr marL="457200" indent="-457200" eaLnBrk="1" hangingPunct="1">
              <a:defRPr/>
            </a:pPr>
            <a:endParaRPr lang="pl-PL" dirty="0"/>
          </a:p>
          <a:p>
            <a:pPr marL="457200" indent="-457200" eaLnBrk="1" hangingPunct="1">
              <a:defRPr/>
            </a:pPr>
            <a:endParaRPr lang="pl-PL" sz="2000" dirty="0"/>
          </a:p>
        </p:txBody>
      </p:sp>
      <p:pic>
        <p:nvPicPr>
          <p:cNvPr id="1843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1835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jaSOLARY_draft">
  <a:themeElements>
    <a:clrScheme name="PrezentacjaSOLARY_dra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jaSOLARY_dra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SOLARY_dra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PrezentacjaSOLARY_draft</Template>
  <TotalTime>4662</TotalTime>
  <Words>838</Words>
  <Application>Microsoft Office PowerPoint</Application>
  <PresentationFormat>Pokaz na ekranie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PrezentacjaSOLARY_draft</vt:lpstr>
      <vt:lpstr>Prezentacja programu PowerPoint</vt:lpstr>
      <vt:lpstr>KOLEKTORY SŁONECZNE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KOTŁY C.O.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Szpaki</dc:creator>
  <cp:lastModifiedBy>Maciej Kostrzewski</cp:lastModifiedBy>
  <cp:revision>201</cp:revision>
  <dcterms:created xsi:type="dcterms:W3CDTF">2012-05-24T09:57:56Z</dcterms:created>
  <dcterms:modified xsi:type="dcterms:W3CDTF">2019-09-26T09:47:45Z</dcterms:modified>
</cp:coreProperties>
</file>